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8" r:id="rId3"/>
    <p:sldId id="257" r:id="rId4"/>
    <p:sldId id="265" r:id="rId5"/>
    <p:sldId id="259" r:id="rId6"/>
    <p:sldId id="263"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9" autoAdjust="0"/>
    <p:restoredTop sz="75646" autoAdjust="0"/>
  </p:normalViewPr>
  <p:slideViewPr>
    <p:cSldViewPr snapToGrid="0">
      <p:cViewPr varScale="1">
        <p:scale>
          <a:sx n="88" d="100"/>
          <a:sy n="88" d="100"/>
        </p:scale>
        <p:origin x="7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1456CC-B50D-4F7A-8B69-4FBA7085EE34}" type="datetimeFigureOut">
              <a:rPr lang="en-US" smtClean="0"/>
              <a:t>11/2/2017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50739-3C49-4012-92EF-E1E570726FF8}" type="slidenum">
              <a:rPr lang="en-US" smtClean="0"/>
              <a:t>‹#›</a:t>
            </a:fld>
            <a:endParaRPr lang="en-US"/>
          </a:p>
        </p:txBody>
      </p:sp>
    </p:spTree>
    <p:extLst>
      <p:ext uri="{BB962C8B-B14F-4D97-AF65-F5344CB8AC3E}">
        <p14:creationId xmlns:p14="http://schemas.microsoft.com/office/powerpoint/2010/main" val="676286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will talk about race. Specifically, we will talk about what race means and why it is not a good way to group people.</a:t>
            </a:r>
          </a:p>
        </p:txBody>
      </p:sp>
      <p:sp>
        <p:nvSpPr>
          <p:cNvPr id="4" name="Slide Number Placeholder 3"/>
          <p:cNvSpPr>
            <a:spLocks noGrp="1"/>
          </p:cNvSpPr>
          <p:nvPr>
            <p:ph type="sldNum" sz="quarter" idx="10"/>
          </p:nvPr>
        </p:nvSpPr>
        <p:spPr/>
        <p:txBody>
          <a:bodyPr/>
          <a:lstStyle/>
          <a:p>
            <a:fld id="{03E50739-3C49-4012-92EF-E1E570726FF8}" type="slidenum">
              <a:rPr lang="en-US" smtClean="0"/>
              <a:t>1</a:t>
            </a:fld>
            <a:endParaRPr lang="en-US"/>
          </a:p>
        </p:txBody>
      </p:sp>
    </p:spTree>
    <p:extLst>
      <p:ext uri="{BB962C8B-B14F-4D97-AF65-F5344CB8AC3E}">
        <p14:creationId xmlns:p14="http://schemas.microsoft.com/office/powerpoint/2010/main" val="3998453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Important Point: </a:t>
            </a:r>
            <a:r>
              <a:rPr lang="en-US" b="0" dirty="0"/>
              <a:t>No two people are exactly the same. (Even identical twins are different from each other)</a:t>
            </a:r>
          </a:p>
          <a:p>
            <a:endParaRPr lang="en-US" b="0" dirty="0"/>
          </a:p>
          <a:p>
            <a:r>
              <a:rPr lang="en-US" b="0" dirty="0"/>
              <a:t>Each of us varies from each other. This means that each one of us has unique qualities that makes us different.</a:t>
            </a:r>
          </a:p>
          <a:p>
            <a:endParaRPr lang="en-US" b="0" dirty="0"/>
          </a:p>
          <a:p>
            <a:r>
              <a:rPr lang="en-US" b="1" dirty="0"/>
              <a:t>Important Point: </a:t>
            </a:r>
            <a:r>
              <a:rPr lang="en-US" b="0" dirty="0"/>
              <a:t>Some people group others based on the qualities that they have deemed to be most important.</a:t>
            </a:r>
          </a:p>
          <a:p>
            <a:endParaRPr lang="en-US" b="0" dirty="0"/>
          </a:p>
          <a:p>
            <a:r>
              <a:rPr lang="en-US" b="0" dirty="0"/>
              <a:t>In America, skin color is a primary way people get lumped into broad categories that we call races.</a:t>
            </a:r>
            <a:endParaRPr lang="en-US" b="1" dirty="0"/>
          </a:p>
        </p:txBody>
      </p:sp>
      <p:sp>
        <p:nvSpPr>
          <p:cNvPr id="4" name="Slide Number Placeholder 3"/>
          <p:cNvSpPr>
            <a:spLocks noGrp="1"/>
          </p:cNvSpPr>
          <p:nvPr>
            <p:ph type="sldNum" sz="quarter" idx="10"/>
          </p:nvPr>
        </p:nvSpPr>
        <p:spPr/>
        <p:txBody>
          <a:bodyPr/>
          <a:lstStyle/>
          <a:p>
            <a:fld id="{03E50739-3C49-4012-92EF-E1E570726FF8}" type="slidenum">
              <a:rPr lang="en-US" smtClean="0"/>
              <a:t>2</a:t>
            </a:fld>
            <a:endParaRPr lang="en-US"/>
          </a:p>
        </p:txBody>
      </p:sp>
    </p:spTree>
    <p:extLst>
      <p:ext uri="{BB962C8B-B14F-4D97-AF65-F5344CB8AC3E}">
        <p14:creationId xmlns:p14="http://schemas.microsoft.com/office/powerpoint/2010/main" val="2149547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Race is a cultural construct</a:t>
            </a:r>
            <a:r>
              <a:rPr lang="en-US" dirty="0">
                <a:sym typeface="Wingdings" panose="05000000000000000000" pitchFamily="2" charset="2"/>
              </a:rPr>
              <a:t> Though often based on appearance, how cultures group people differs,</a:t>
            </a:r>
          </a:p>
          <a:p>
            <a:endParaRPr lang="en-US" dirty="0">
              <a:sym typeface="Wingdings" panose="05000000000000000000" pitchFamily="2" charset="2"/>
            </a:endParaRPr>
          </a:p>
          <a:p>
            <a:r>
              <a:rPr lang="en-US" dirty="0">
                <a:sym typeface="Wingdings" panose="05000000000000000000" pitchFamily="2" charset="2"/>
              </a:rPr>
              <a:t>In America, we use five categories (the five census categories): American Indian, Asian, Black, Hispanic/Latino, and White.</a:t>
            </a:r>
          </a:p>
          <a:p>
            <a:endParaRPr lang="en-US" dirty="0">
              <a:sym typeface="Wingdings" panose="05000000000000000000" pitchFamily="2" charset="2"/>
            </a:endParaRPr>
          </a:p>
          <a:p>
            <a:r>
              <a:rPr lang="en-US" dirty="0">
                <a:sym typeface="Wingdings" panose="05000000000000000000" pitchFamily="2" charset="2"/>
              </a:rPr>
              <a:t>These are based largely on skin color where one’s appearance determines where they are placed.</a:t>
            </a:r>
          </a:p>
        </p:txBody>
      </p:sp>
      <p:sp>
        <p:nvSpPr>
          <p:cNvPr id="4" name="Slide Number Placeholder 3"/>
          <p:cNvSpPr>
            <a:spLocks noGrp="1"/>
          </p:cNvSpPr>
          <p:nvPr>
            <p:ph type="sldNum" sz="quarter" idx="10"/>
          </p:nvPr>
        </p:nvSpPr>
        <p:spPr/>
        <p:txBody>
          <a:bodyPr/>
          <a:lstStyle/>
          <a:p>
            <a:fld id="{03E50739-3C49-4012-92EF-E1E570726FF8}" type="slidenum">
              <a:rPr lang="en-US" smtClean="0"/>
              <a:t>3</a:t>
            </a:fld>
            <a:endParaRPr lang="en-US"/>
          </a:p>
        </p:txBody>
      </p:sp>
    </p:spTree>
    <p:extLst>
      <p:ext uri="{BB962C8B-B14F-4D97-AF65-F5344CB8AC3E}">
        <p14:creationId xmlns:p14="http://schemas.microsoft.com/office/powerpoint/2010/main" val="3031499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not every culture uses just five “races.”</a:t>
            </a:r>
          </a:p>
          <a:p>
            <a:endParaRPr lang="en-US" dirty="0"/>
          </a:p>
          <a:p>
            <a:r>
              <a:rPr lang="en-US" dirty="0"/>
              <a:t>Brazil has a complex racial categorization system with 28 categories based on gradients of skin color.</a:t>
            </a:r>
          </a:p>
          <a:p>
            <a:endParaRPr lang="en-US" dirty="0"/>
          </a:p>
          <a:p>
            <a:r>
              <a:rPr lang="en-US" dirty="0"/>
              <a:t>It allows people to fall in-between categories more than the American system does.</a:t>
            </a:r>
          </a:p>
          <a:p>
            <a:endParaRPr lang="en-US" dirty="0"/>
          </a:p>
          <a:p>
            <a:r>
              <a:rPr lang="en-US" dirty="0"/>
              <a:t>Rather than based on broad, firm categories of skin color, this system is based more on gradients between categories: On slight differences between skin color.</a:t>
            </a:r>
          </a:p>
        </p:txBody>
      </p:sp>
      <p:sp>
        <p:nvSpPr>
          <p:cNvPr id="4" name="Slide Number Placeholder 3"/>
          <p:cNvSpPr>
            <a:spLocks noGrp="1"/>
          </p:cNvSpPr>
          <p:nvPr>
            <p:ph type="sldNum" sz="quarter" idx="10"/>
          </p:nvPr>
        </p:nvSpPr>
        <p:spPr/>
        <p:txBody>
          <a:bodyPr/>
          <a:lstStyle/>
          <a:p>
            <a:fld id="{03E50739-3C49-4012-92EF-E1E570726FF8}" type="slidenum">
              <a:rPr lang="en-US" smtClean="0"/>
              <a:t>4</a:t>
            </a:fld>
            <a:endParaRPr lang="en-US"/>
          </a:p>
        </p:txBody>
      </p:sp>
    </p:spTree>
    <p:extLst>
      <p:ext uri="{BB962C8B-B14F-4D97-AF65-F5344CB8AC3E}">
        <p14:creationId xmlns:p14="http://schemas.microsoft.com/office/powerpoint/2010/main" val="862279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race is culturally constructed, means different things in different cultures, and is based on broad categories that cannot describe the full complexity of how we differ from each other.</a:t>
            </a:r>
          </a:p>
          <a:p>
            <a:endParaRPr lang="en-US" dirty="0"/>
          </a:p>
          <a:p>
            <a:r>
              <a:rPr lang="en-US" dirty="0"/>
              <a:t>It is not useful to describe differences between humans</a:t>
            </a:r>
          </a:p>
          <a:p>
            <a:endParaRPr lang="en-US" dirty="0"/>
          </a:p>
          <a:p>
            <a:r>
              <a:rPr lang="en-US" dirty="0"/>
              <a:t>Anthropologists do not use race to describe human variation. We use clines instead.</a:t>
            </a:r>
          </a:p>
          <a:p>
            <a:endParaRPr lang="en-US" dirty="0"/>
          </a:p>
          <a:p>
            <a:r>
              <a:rPr lang="en-US" dirty="0"/>
              <a:t>A cline is any gradient of change. Rather than constructing broad groups that we force people to fit into, clines cannot be described as broad categories.</a:t>
            </a:r>
          </a:p>
          <a:p>
            <a:endParaRPr lang="en-US" dirty="0"/>
          </a:p>
          <a:p>
            <a:r>
              <a:rPr lang="en-US" dirty="0"/>
              <a:t>Instead, clines look at how variation is mapped out in the world. How people differ in both small and large ways from one area to the next. Most people are more similar to their neighbors than they are to more distant people. But, there exists graduations between every group. </a:t>
            </a:r>
          </a:p>
        </p:txBody>
      </p:sp>
      <p:sp>
        <p:nvSpPr>
          <p:cNvPr id="4" name="Slide Number Placeholder 3"/>
          <p:cNvSpPr>
            <a:spLocks noGrp="1"/>
          </p:cNvSpPr>
          <p:nvPr>
            <p:ph type="sldNum" sz="quarter" idx="10"/>
          </p:nvPr>
        </p:nvSpPr>
        <p:spPr/>
        <p:txBody>
          <a:bodyPr/>
          <a:lstStyle/>
          <a:p>
            <a:fld id="{03E50739-3C49-4012-92EF-E1E570726FF8}" type="slidenum">
              <a:rPr lang="en-US" smtClean="0"/>
              <a:t>5</a:t>
            </a:fld>
            <a:endParaRPr lang="en-US"/>
          </a:p>
        </p:txBody>
      </p:sp>
    </p:spTree>
    <p:extLst>
      <p:ext uri="{BB962C8B-B14F-4D97-AF65-F5344CB8AC3E}">
        <p14:creationId xmlns:p14="http://schemas.microsoft.com/office/powerpoint/2010/main" val="1335229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map of global temperatures. It has nothing to do with humans but is an example of a cline. As you can see, by the number of different colors on the map, there is a wide diversity of temperatures across the world. However, there are general trends: hotter temperatures can be seen closer to the equator (the center of the map) represented by dark orange and colder temperatures exist further north represented by lighter colors. However, there are gradations between the hottest and coldest temperatures. There is a whole range of temperatures in between represented by intermediate colors between the hottest and coldest regions. Areas closer to the hottest regions tend to be warmer than areas closer to the coldest area. Overall though, the temperatures </a:t>
            </a:r>
            <a:r>
              <a:rPr lang="en-US" i="1" dirty="0"/>
              <a:t>blend</a:t>
            </a:r>
            <a:r>
              <a:rPr lang="en-US" i="0" dirty="0"/>
              <a:t> together to the point that it is impossible to draw completely accurate divisions between areas based on temperature.</a:t>
            </a:r>
            <a:r>
              <a:rPr lang="en-US" dirty="0"/>
              <a:t> </a:t>
            </a:r>
          </a:p>
        </p:txBody>
      </p:sp>
      <p:sp>
        <p:nvSpPr>
          <p:cNvPr id="4" name="Slide Number Placeholder 3"/>
          <p:cNvSpPr>
            <a:spLocks noGrp="1"/>
          </p:cNvSpPr>
          <p:nvPr>
            <p:ph type="sldNum" sz="quarter" idx="10"/>
          </p:nvPr>
        </p:nvSpPr>
        <p:spPr/>
        <p:txBody>
          <a:bodyPr/>
          <a:lstStyle/>
          <a:p>
            <a:fld id="{03E50739-3C49-4012-92EF-E1E570726FF8}" type="slidenum">
              <a:rPr lang="en-US" smtClean="0"/>
              <a:t>6</a:t>
            </a:fld>
            <a:endParaRPr lang="en-US"/>
          </a:p>
        </p:txBody>
      </p:sp>
    </p:spTree>
    <p:extLst>
      <p:ext uri="{BB962C8B-B14F-4D97-AF65-F5344CB8AC3E}">
        <p14:creationId xmlns:p14="http://schemas.microsoft.com/office/powerpoint/2010/main" val="1051525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Likewise, skin color as it is distributed across the globe is a cline. Like the temperature map, darker skin colors tend to be found closer to the equator and paler colors in the far north. However, there are gradations between the darkest and palest skin colors that show the wide variation in skin colors present in humans. The variation is so greatly spread over the map that it is impossible to classify people based purely on skin color in ways that are useful. We call this a cline. </a:t>
            </a:r>
          </a:p>
        </p:txBody>
      </p:sp>
      <p:sp>
        <p:nvSpPr>
          <p:cNvPr id="4" name="Slide Number Placeholder 3"/>
          <p:cNvSpPr>
            <a:spLocks noGrp="1"/>
          </p:cNvSpPr>
          <p:nvPr>
            <p:ph type="sldNum" sz="quarter" idx="10"/>
          </p:nvPr>
        </p:nvSpPr>
        <p:spPr/>
        <p:txBody>
          <a:bodyPr/>
          <a:lstStyle/>
          <a:p>
            <a:fld id="{03E50739-3C49-4012-92EF-E1E570726FF8}" type="slidenum">
              <a:rPr lang="en-US" smtClean="0"/>
              <a:t>7</a:t>
            </a:fld>
            <a:endParaRPr lang="en-US"/>
          </a:p>
        </p:txBody>
      </p:sp>
    </p:spTree>
    <p:extLst>
      <p:ext uri="{BB962C8B-B14F-4D97-AF65-F5344CB8AC3E}">
        <p14:creationId xmlns:p14="http://schemas.microsoft.com/office/powerpoint/2010/main" val="1157326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a:t>
            </a:r>
          </a:p>
          <a:p>
            <a:endParaRPr lang="en-US" dirty="0"/>
          </a:p>
          <a:p>
            <a:r>
              <a:rPr lang="en-US" u="sng" dirty="0"/>
              <a:t>American Indian</a:t>
            </a:r>
            <a:r>
              <a:rPr lang="en-US" u="none" dirty="0"/>
              <a:t>: 1, 7, 12, 17</a:t>
            </a:r>
          </a:p>
          <a:p>
            <a:endParaRPr lang="en-US" u="none" dirty="0"/>
          </a:p>
          <a:p>
            <a:r>
              <a:rPr lang="en-US" u="sng" dirty="0"/>
              <a:t>Asian: </a:t>
            </a:r>
            <a:r>
              <a:rPr lang="en-US" u="none" dirty="0"/>
              <a:t>16, 8, 5, 15</a:t>
            </a:r>
          </a:p>
          <a:p>
            <a:endParaRPr lang="en-US" u="none" dirty="0"/>
          </a:p>
          <a:p>
            <a:r>
              <a:rPr lang="en-US" u="sng" dirty="0"/>
              <a:t>Black: </a:t>
            </a:r>
            <a:r>
              <a:rPr lang="en-US" b="0" u="none" dirty="0"/>
              <a:t>4, 13, 3, 9</a:t>
            </a:r>
          </a:p>
          <a:p>
            <a:endParaRPr lang="en-US" b="0" u="none" dirty="0"/>
          </a:p>
          <a:p>
            <a:r>
              <a:rPr lang="en-US" b="0" u="sng" dirty="0"/>
              <a:t>Hispanic/Latino: </a:t>
            </a:r>
            <a:r>
              <a:rPr lang="en-US" b="0" u="none" dirty="0"/>
              <a:t>2, 6, 10, 20</a:t>
            </a:r>
          </a:p>
          <a:p>
            <a:endParaRPr lang="en-US" b="0" u="none" dirty="0"/>
          </a:p>
          <a:p>
            <a:r>
              <a:rPr lang="en-US" b="0" u="sng" dirty="0"/>
              <a:t>White: </a:t>
            </a:r>
            <a:r>
              <a:rPr lang="en-US" b="0" u="none" dirty="0"/>
              <a:t>14, 18, 19, 11</a:t>
            </a:r>
          </a:p>
          <a:p>
            <a:endParaRPr lang="en-US" b="0" u="none" dirty="0"/>
          </a:p>
          <a:p>
            <a:r>
              <a:rPr lang="en-US" b="1" u="none" dirty="0"/>
              <a:t>Key Point: </a:t>
            </a:r>
            <a:r>
              <a:rPr lang="en-US" b="0" u="none" dirty="0"/>
              <a:t>These categories are not useful for grouping people.</a:t>
            </a:r>
            <a:endParaRPr lang="en-US" b="1" u="sng" dirty="0"/>
          </a:p>
        </p:txBody>
      </p:sp>
      <p:sp>
        <p:nvSpPr>
          <p:cNvPr id="4" name="Slide Number Placeholder 3"/>
          <p:cNvSpPr>
            <a:spLocks noGrp="1"/>
          </p:cNvSpPr>
          <p:nvPr>
            <p:ph type="sldNum" sz="quarter" idx="10"/>
          </p:nvPr>
        </p:nvSpPr>
        <p:spPr/>
        <p:txBody>
          <a:bodyPr/>
          <a:lstStyle/>
          <a:p>
            <a:fld id="{03E50739-3C49-4012-92EF-E1E570726FF8}" type="slidenum">
              <a:rPr lang="en-US" smtClean="0"/>
              <a:t>8</a:t>
            </a:fld>
            <a:endParaRPr lang="en-US"/>
          </a:p>
        </p:txBody>
      </p:sp>
    </p:spTree>
    <p:extLst>
      <p:ext uri="{BB962C8B-B14F-4D97-AF65-F5344CB8AC3E}">
        <p14:creationId xmlns:p14="http://schemas.microsoft.com/office/powerpoint/2010/main" val="3224092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0B51E70-4212-498A-A831-B27275DCC1A4}" type="datetimeFigureOut">
              <a:rPr lang="en-US" smtClean="0"/>
              <a:t>11/2/2017</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98B4F5D-F945-4FF7-87AC-CB78902A41E1}"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085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B51E70-4212-498A-A831-B27275DCC1A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B4F5D-F945-4FF7-87AC-CB78902A41E1}" type="slidenum">
              <a:rPr lang="en-US" smtClean="0"/>
              <a:t>‹#›</a:t>
            </a:fld>
            <a:endParaRPr lang="en-US"/>
          </a:p>
        </p:txBody>
      </p:sp>
    </p:spTree>
    <p:extLst>
      <p:ext uri="{BB962C8B-B14F-4D97-AF65-F5344CB8AC3E}">
        <p14:creationId xmlns:p14="http://schemas.microsoft.com/office/powerpoint/2010/main" val="314906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B51E70-4212-498A-A831-B27275DCC1A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B4F5D-F945-4FF7-87AC-CB78902A41E1}" type="slidenum">
              <a:rPr lang="en-US" smtClean="0"/>
              <a:t>‹#›</a:t>
            </a:fld>
            <a:endParaRPr lang="en-US"/>
          </a:p>
        </p:txBody>
      </p:sp>
    </p:spTree>
    <p:extLst>
      <p:ext uri="{BB962C8B-B14F-4D97-AF65-F5344CB8AC3E}">
        <p14:creationId xmlns:p14="http://schemas.microsoft.com/office/powerpoint/2010/main" val="121857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B51E70-4212-498A-A831-B27275DCC1A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B4F5D-F945-4FF7-87AC-CB78902A41E1}" type="slidenum">
              <a:rPr lang="en-US" smtClean="0"/>
              <a:t>‹#›</a:t>
            </a:fld>
            <a:endParaRPr lang="en-US"/>
          </a:p>
        </p:txBody>
      </p:sp>
    </p:spTree>
    <p:extLst>
      <p:ext uri="{BB962C8B-B14F-4D97-AF65-F5344CB8AC3E}">
        <p14:creationId xmlns:p14="http://schemas.microsoft.com/office/powerpoint/2010/main" val="62882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0B51E70-4212-498A-A831-B27275DCC1A4}" type="datetimeFigureOut">
              <a:rPr lang="en-US" smtClean="0"/>
              <a:t>11/2/2017</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98B4F5D-F945-4FF7-87AC-CB78902A41E1}"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8430051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B51E70-4212-498A-A831-B27275DCC1A4}"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B4F5D-F945-4FF7-87AC-CB78902A41E1}" type="slidenum">
              <a:rPr lang="en-US" smtClean="0"/>
              <a:t>‹#›</a:t>
            </a:fld>
            <a:endParaRPr lang="en-US"/>
          </a:p>
        </p:txBody>
      </p:sp>
    </p:spTree>
    <p:extLst>
      <p:ext uri="{BB962C8B-B14F-4D97-AF65-F5344CB8AC3E}">
        <p14:creationId xmlns:p14="http://schemas.microsoft.com/office/powerpoint/2010/main" val="106167752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B51E70-4212-498A-A831-B27275DCC1A4}"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8B4F5D-F945-4FF7-87AC-CB78902A41E1}" type="slidenum">
              <a:rPr lang="en-US" smtClean="0"/>
              <a:t>‹#›</a:t>
            </a:fld>
            <a:endParaRPr lang="en-US"/>
          </a:p>
        </p:txBody>
      </p:sp>
    </p:spTree>
    <p:extLst>
      <p:ext uri="{BB962C8B-B14F-4D97-AF65-F5344CB8AC3E}">
        <p14:creationId xmlns:p14="http://schemas.microsoft.com/office/powerpoint/2010/main" val="193212151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51E70-4212-498A-A831-B27275DCC1A4}"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B4F5D-F945-4FF7-87AC-CB78902A41E1}" type="slidenum">
              <a:rPr lang="en-US" smtClean="0"/>
              <a:t>‹#›</a:t>
            </a:fld>
            <a:endParaRPr lang="en-US"/>
          </a:p>
        </p:txBody>
      </p:sp>
    </p:spTree>
    <p:extLst>
      <p:ext uri="{BB962C8B-B14F-4D97-AF65-F5344CB8AC3E}">
        <p14:creationId xmlns:p14="http://schemas.microsoft.com/office/powerpoint/2010/main" val="92905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51E70-4212-498A-A831-B27275DCC1A4}"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8B4F5D-F945-4FF7-87AC-CB78902A41E1}" type="slidenum">
              <a:rPr lang="en-US" smtClean="0"/>
              <a:t>‹#›</a:t>
            </a:fld>
            <a:endParaRPr lang="en-US"/>
          </a:p>
        </p:txBody>
      </p:sp>
    </p:spTree>
    <p:extLst>
      <p:ext uri="{BB962C8B-B14F-4D97-AF65-F5344CB8AC3E}">
        <p14:creationId xmlns:p14="http://schemas.microsoft.com/office/powerpoint/2010/main" val="425067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0B51E70-4212-498A-A831-B27275DCC1A4}" type="datetimeFigureOut">
              <a:rPr lang="en-US" smtClean="0"/>
              <a:t>11/2/2017</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098B4F5D-F945-4FF7-87AC-CB78902A41E1}"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9781551"/>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0B51E70-4212-498A-A831-B27275DCC1A4}" type="datetimeFigureOut">
              <a:rPr lang="en-US" smtClean="0"/>
              <a:t>11/2/2017</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098B4F5D-F945-4FF7-87AC-CB78902A41E1}" type="slidenum">
              <a:rPr lang="en-US" smtClean="0"/>
              <a:t>‹#›</a:t>
            </a:fld>
            <a:endParaRPr lang="en-US"/>
          </a:p>
        </p:txBody>
      </p:sp>
    </p:spTree>
    <p:extLst>
      <p:ext uri="{BB962C8B-B14F-4D97-AF65-F5344CB8AC3E}">
        <p14:creationId xmlns:p14="http://schemas.microsoft.com/office/powerpoint/2010/main" val="1960017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0B51E70-4212-498A-A831-B27275DCC1A4}" type="datetimeFigureOut">
              <a:rPr lang="en-US" smtClean="0"/>
              <a:t>11/2/2017</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98B4F5D-F945-4FF7-87AC-CB78902A41E1}"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15781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EA204E-5C50-43A9-856C-5C50B35FCC72}"/>
              </a:ext>
            </a:extLst>
          </p:cNvPr>
          <p:cNvSpPr>
            <a:spLocks noGrp="1"/>
          </p:cNvSpPr>
          <p:nvPr>
            <p:ph type="ctrTitle"/>
          </p:nvPr>
        </p:nvSpPr>
        <p:spPr/>
        <p:txBody>
          <a:bodyPr/>
          <a:lstStyle/>
          <a:p>
            <a:r>
              <a:rPr lang="en-US" dirty="0">
                <a:latin typeface="AR DELANEY" panose="02000000000000000000" pitchFamily="2" charset="0"/>
              </a:rPr>
              <a:t>Race and Human Variation</a:t>
            </a:r>
          </a:p>
        </p:txBody>
      </p:sp>
      <p:sp>
        <p:nvSpPr>
          <p:cNvPr id="3" name="Subtitle 2">
            <a:extLst>
              <a:ext uri="{FF2B5EF4-FFF2-40B4-BE49-F238E27FC236}">
                <a16:creationId xmlns:a16="http://schemas.microsoft.com/office/drawing/2014/main" xmlns="" id="{9987D74F-B8AD-4725-A0A0-C516CE2FA2F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4126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39764-7974-4729-BEDC-A584DFDD1465}"/>
              </a:ext>
            </a:extLst>
          </p:cNvPr>
          <p:cNvSpPr>
            <a:spLocks noGrp="1"/>
          </p:cNvSpPr>
          <p:nvPr>
            <p:ph type="title"/>
          </p:nvPr>
        </p:nvSpPr>
        <p:spPr/>
        <p:txBody>
          <a:bodyPr/>
          <a:lstStyle/>
          <a:p>
            <a:r>
              <a:rPr lang="en-US" dirty="0">
                <a:latin typeface="AR DELANEY" panose="02000000000000000000" pitchFamily="2" charset="0"/>
              </a:rPr>
              <a:t>Human Variation</a:t>
            </a:r>
          </a:p>
        </p:txBody>
      </p:sp>
      <p:sp>
        <p:nvSpPr>
          <p:cNvPr id="3" name="Content Placeholder 2">
            <a:extLst>
              <a:ext uri="{FF2B5EF4-FFF2-40B4-BE49-F238E27FC236}">
                <a16:creationId xmlns:a16="http://schemas.microsoft.com/office/drawing/2014/main" xmlns="" id="{62B23CB9-8823-4326-A224-311E2EE98A91}"/>
              </a:ext>
            </a:extLst>
          </p:cNvPr>
          <p:cNvSpPr>
            <a:spLocks noGrp="1"/>
          </p:cNvSpPr>
          <p:nvPr>
            <p:ph idx="1"/>
          </p:nvPr>
        </p:nvSpPr>
        <p:spPr/>
        <p:txBody>
          <a:bodyPr>
            <a:normAutofit fontScale="77500" lnSpcReduction="20000"/>
          </a:bodyPr>
          <a:lstStyle/>
          <a:p>
            <a:r>
              <a:rPr lang="en-US" sz="4000" dirty="0"/>
              <a:t>No two people are exactly the same.</a:t>
            </a:r>
          </a:p>
          <a:p>
            <a:endParaRPr lang="en-US" sz="4000" dirty="0"/>
          </a:p>
          <a:p>
            <a:r>
              <a:rPr lang="en-US" sz="4000" dirty="0"/>
              <a:t>This means that each of us </a:t>
            </a:r>
            <a:r>
              <a:rPr lang="en-US" sz="4000" u="sng" dirty="0"/>
              <a:t>varies</a:t>
            </a:r>
            <a:r>
              <a:rPr lang="en-US" sz="4000" dirty="0"/>
              <a:t> from each other.</a:t>
            </a:r>
          </a:p>
          <a:p>
            <a:endParaRPr lang="en-US" sz="4000" dirty="0"/>
          </a:p>
          <a:p>
            <a:r>
              <a:rPr lang="en-US" sz="4000" dirty="0" smtClean="0"/>
              <a:t>Some people have sought to group people based on the variation that they think is most important.</a:t>
            </a:r>
          </a:p>
          <a:p>
            <a:pPr lvl="1"/>
            <a:r>
              <a:rPr lang="en-US" sz="3600" dirty="0" smtClean="0"/>
              <a:t>Like skin color</a:t>
            </a:r>
            <a:endParaRPr lang="en-US" sz="3600" dirty="0"/>
          </a:p>
        </p:txBody>
      </p:sp>
    </p:spTree>
    <p:extLst>
      <p:ext uri="{BB962C8B-B14F-4D97-AF65-F5344CB8AC3E}">
        <p14:creationId xmlns:p14="http://schemas.microsoft.com/office/powerpoint/2010/main" val="22099089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ACDF2A-852A-40B4-975B-A6F24649FC7B}"/>
              </a:ext>
            </a:extLst>
          </p:cNvPr>
          <p:cNvSpPr>
            <a:spLocks noGrp="1"/>
          </p:cNvSpPr>
          <p:nvPr>
            <p:ph type="title"/>
          </p:nvPr>
        </p:nvSpPr>
        <p:spPr/>
        <p:txBody>
          <a:bodyPr/>
          <a:lstStyle/>
          <a:p>
            <a:r>
              <a:rPr lang="en-US" dirty="0">
                <a:latin typeface="AR DELANEY" panose="02000000000000000000" pitchFamily="2" charset="0"/>
              </a:rPr>
              <a:t>What do we mean by race?</a:t>
            </a:r>
          </a:p>
        </p:txBody>
      </p:sp>
      <p:sp>
        <p:nvSpPr>
          <p:cNvPr id="3" name="Content Placeholder 2">
            <a:extLst>
              <a:ext uri="{FF2B5EF4-FFF2-40B4-BE49-F238E27FC236}">
                <a16:creationId xmlns:a16="http://schemas.microsoft.com/office/drawing/2014/main" xmlns="" id="{6DF8A12B-82CF-48B1-ABE8-A4155E701D3B}"/>
              </a:ext>
            </a:extLst>
          </p:cNvPr>
          <p:cNvSpPr>
            <a:spLocks noGrp="1"/>
          </p:cNvSpPr>
          <p:nvPr>
            <p:ph idx="1"/>
          </p:nvPr>
        </p:nvSpPr>
        <p:spPr>
          <a:xfrm>
            <a:off x="1251678" y="2035629"/>
            <a:ext cx="10178322" cy="3593591"/>
          </a:xfrm>
        </p:spPr>
        <p:txBody>
          <a:bodyPr>
            <a:noAutofit/>
          </a:bodyPr>
          <a:lstStyle/>
          <a:p>
            <a:r>
              <a:rPr lang="en-US" dirty="0"/>
              <a:t>Race is a cultural construct: it is constructed by the culture that uses it to group people.</a:t>
            </a:r>
          </a:p>
          <a:p>
            <a:pPr marL="0" indent="0">
              <a:buNone/>
            </a:pPr>
            <a:endParaRPr lang="en-US" dirty="0"/>
          </a:p>
          <a:p>
            <a:r>
              <a:rPr lang="en-US" dirty="0"/>
              <a:t>For example, here in America, we primarily group people into races based on skin color.</a:t>
            </a:r>
          </a:p>
          <a:p>
            <a:endParaRPr lang="en-US" dirty="0"/>
          </a:p>
          <a:p>
            <a:r>
              <a:rPr lang="en-US" dirty="0"/>
              <a:t>In America, race is grouped in five categories:</a:t>
            </a:r>
          </a:p>
          <a:p>
            <a:pPr lvl="1"/>
            <a:r>
              <a:rPr lang="en-US" dirty="0"/>
              <a:t>American Indian</a:t>
            </a:r>
          </a:p>
          <a:p>
            <a:pPr lvl="1"/>
            <a:r>
              <a:rPr lang="en-US" dirty="0"/>
              <a:t>Asian</a:t>
            </a:r>
          </a:p>
          <a:p>
            <a:pPr lvl="1"/>
            <a:r>
              <a:rPr lang="en-US" dirty="0"/>
              <a:t>Black</a:t>
            </a:r>
          </a:p>
          <a:p>
            <a:pPr lvl="1"/>
            <a:r>
              <a:rPr lang="en-US" dirty="0"/>
              <a:t>Hispanic/Latino/a</a:t>
            </a:r>
          </a:p>
          <a:p>
            <a:pPr lvl="1"/>
            <a:r>
              <a:rPr lang="en-US" dirty="0"/>
              <a:t>White</a:t>
            </a:r>
          </a:p>
        </p:txBody>
      </p:sp>
    </p:spTree>
    <p:extLst>
      <p:ext uri="{BB962C8B-B14F-4D97-AF65-F5344CB8AC3E}">
        <p14:creationId xmlns:p14="http://schemas.microsoft.com/office/powerpoint/2010/main" val="588633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C6B6C8-ED3A-4F83-8A52-1C4102BE683F}"/>
              </a:ext>
            </a:extLst>
          </p:cNvPr>
          <p:cNvSpPr>
            <a:spLocks noGrp="1"/>
          </p:cNvSpPr>
          <p:nvPr>
            <p:ph type="title"/>
          </p:nvPr>
        </p:nvSpPr>
        <p:spPr/>
        <p:txBody>
          <a:bodyPr>
            <a:normAutofit fontScale="90000"/>
          </a:bodyPr>
          <a:lstStyle/>
          <a:p>
            <a:r>
              <a:rPr lang="en-US" dirty="0">
                <a:latin typeface="AR DELANEY" panose="02000000000000000000" pitchFamily="2" charset="0"/>
              </a:rPr>
              <a:t>But, race is not always grouped like that!</a:t>
            </a:r>
          </a:p>
        </p:txBody>
      </p:sp>
      <p:sp>
        <p:nvSpPr>
          <p:cNvPr id="3" name="Content Placeholder 2">
            <a:extLst>
              <a:ext uri="{FF2B5EF4-FFF2-40B4-BE49-F238E27FC236}">
                <a16:creationId xmlns:a16="http://schemas.microsoft.com/office/drawing/2014/main" xmlns="" id="{C10E9C8B-895E-4A98-AABD-A9325CD927DE}"/>
              </a:ext>
            </a:extLst>
          </p:cNvPr>
          <p:cNvSpPr>
            <a:spLocks noGrp="1"/>
          </p:cNvSpPr>
          <p:nvPr>
            <p:ph idx="1"/>
          </p:nvPr>
        </p:nvSpPr>
        <p:spPr/>
        <p:txBody>
          <a:bodyPr/>
          <a:lstStyle/>
          <a:p>
            <a:r>
              <a:rPr lang="en-US" sz="3200" dirty="0"/>
              <a:t>However, Brazilians do not group people into five categories. Instead, they have 28 categories based on variations in skin color.</a:t>
            </a:r>
          </a:p>
          <a:p>
            <a:endParaRPr lang="en-US" dirty="0"/>
          </a:p>
          <a:p>
            <a:endParaRPr lang="en-US" dirty="0"/>
          </a:p>
        </p:txBody>
      </p:sp>
      <p:pic>
        <p:nvPicPr>
          <p:cNvPr id="5" name="Picture 4">
            <a:extLst>
              <a:ext uri="{FF2B5EF4-FFF2-40B4-BE49-F238E27FC236}">
                <a16:creationId xmlns:a16="http://schemas.microsoft.com/office/drawing/2014/main" xmlns="" id="{ECC835A7-7AC3-4FB5-9038-78CE851EB9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4689" y="4060370"/>
            <a:ext cx="3996613" cy="2797629"/>
          </a:xfrm>
          <a:prstGeom prst="rect">
            <a:avLst/>
          </a:prstGeom>
        </p:spPr>
      </p:pic>
      <p:pic>
        <p:nvPicPr>
          <p:cNvPr id="7" name="Picture 6">
            <a:extLst>
              <a:ext uri="{FF2B5EF4-FFF2-40B4-BE49-F238E27FC236}">
                <a16:creationId xmlns:a16="http://schemas.microsoft.com/office/drawing/2014/main" xmlns="" id="{663F1D14-2F8F-4DB5-A366-2057B17847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53373" y="3505917"/>
            <a:ext cx="3352083" cy="3352083"/>
          </a:xfrm>
          <a:prstGeom prst="rect">
            <a:avLst/>
          </a:prstGeom>
        </p:spPr>
      </p:pic>
    </p:spTree>
    <p:extLst>
      <p:ext uri="{BB962C8B-B14F-4D97-AF65-F5344CB8AC3E}">
        <p14:creationId xmlns:p14="http://schemas.microsoft.com/office/powerpoint/2010/main" val="259427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0473D0-5A1A-40C5-884F-89E9762CB46A}"/>
              </a:ext>
            </a:extLst>
          </p:cNvPr>
          <p:cNvSpPr>
            <a:spLocks noGrp="1"/>
          </p:cNvSpPr>
          <p:nvPr>
            <p:ph type="title"/>
          </p:nvPr>
        </p:nvSpPr>
        <p:spPr/>
        <p:txBody>
          <a:bodyPr/>
          <a:lstStyle/>
          <a:p>
            <a:r>
              <a:rPr lang="en-US" dirty="0">
                <a:latin typeface="AR DELANEY" panose="02000000000000000000" pitchFamily="2" charset="0"/>
              </a:rPr>
              <a:t>Clines</a:t>
            </a:r>
          </a:p>
        </p:txBody>
      </p:sp>
      <p:sp>
        <p:nvSpPr>
          <p:cNvPr id="3" name="Content Placeholder 2">
            <a:extLst>
              <a:ext uri="{FF2B5EF4-FFF2-40B4-BE49-F238E27FC236}">
                <a16:creationId xmlns:a16="http://schemas.microsoft.com/office/drawing/2014/main" xmlns="" id="{E2C29856-277D-4DBE-A9FC-C6A14B6E9A93}"/>
              </a:ext>
            </a:extLst>
          </p:cNvPr>
          <p:cNvSpPr>
            <a:spLocks noGrp="1"/>
          </p:cNvSpPr>
          <p:nvPr>
            <p:ph idx="1"/>
          </p:nvPr>
        </p:nvSpPr>
        <p:spPr>
          <a:xfrm>
            <a:off x="1251678" y="1128451"/>
            <a:ext cx="10178322" cy="3593591"/>
          </a:xfrm>
        </p:spPr>
        <p:txBody>
          <a:bodyPr>
            <a:noAutofit/>
          </a:bodyPr>
          <a:lstStyle/>
          <a:p>
            <a:r>
              <a:rPr lang="en-US" sz="2400" dirty="0"/>
              <a:t>Though appearance often determines how someone is grouped into races, race itself </a:t>
            </a:r>
            <a:r>
              <a:rPr lang="en-US" sz="2400" b="1" dirty="0"/>
              <a:t>cannot </a:t>
            </a:r>
            <a:r>
              <a:rPr lang="en-US" sz="2400" dirty="0"/>
              <a:t>describe all that makes each of us different.</a:t>
            </a:r>
          </a:p>
          <a:p>
            <a:pPr lvl="1"/>
            <a:endParaRPr lang="en-US" sz="2000" dirty="0" smtClean="0"/>
          </a:p>
          <a:p>
            <a:pPr lvl="1"/>
            <a:r>
              <a:rPr lang="en-US" sz="2000" dirty="0" smtClean="0"/>
              <a:t>Race </a:t>
            </a:r>
            <a:r>
              <a:rPr lang="en-US" sz="2000" dirty="0"/>
              <a:t>is not a useful way to describe all the differences observed in humans.</a:t>
            </a:r>
          </a:p>
          <a:p>
            <a:pPr marL="0" indent="0">
              <a:buNone/>
            </a:pPr>
            <a:endParaRPr lang="en-US" sz="2400" dirty="0"/>
          </a:p>
          <a:p>
            <a:r>
              <a:rPr lang="en-US" sz="2400" dirty="0"/>
              <a:t>As anthropologists, we use </a:t>
            </a:r>
            <a:r>
              <a:rPr lang="en-US" sz="2400" b="1" dirty="0"/>
              <a:t>clines</a:t>
            </a:r>
            <a:r>
              <a:rPr lang="en-US" sz="2400" dirty="0"/>
              <a:t> to describe variation in human biology.</a:t>
            </a:r>
          </a:p>
          <a:p>
            <a:endParaRPr lang="en-US" sz="2400" dirty="0"/>
          </a:p>
          <a:p>
            <a:pPr lvl="1"/>
            <a:r>
              <a:rPr lang="en-US" sz="2000" dirty="0"/>
              <a:t>A cline is a gradient of change.</a:t>
            </a:r>
          </a:p>
          <a:p>
            <a:endParaRPr lang="en-US" sz="2400" dirty="0"/>
          </a:p>
          <a:p>
            <a:r>
              <a:rPr lang="en-US" sz="2400" dirty="0"/>
              <a:t>Rather than attempt to group humans into broad categories based only on a few traits as race does, clines show how variation is spread across the map without clear boundaries. </a:t>
            </a:r>
          </a:p>
        </p:txBody>
      </p:sp>
    </p:spTree>
    <p:extLst>
      <p:ext uri="{BB962C8B-B14F-4D97-AF65-F5344CB8AC3E}">
        <p14:creationId xmlns:p14="http://schemas.microsoft.com/office/powerpoint/2010/main" val="39479088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0D9DD34A-55B0-4F5D-93D6-A247D6C6B6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252"/>
            <a:ext cx="12192000" cy="685799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40437940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B16600AA-EE0A-4F55-A103-2733CCB738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1" y="0"/>
            <a:ext cx="12224961" cy="6857999"/>
          </a:xfrm>
          <a:prstGeom prst="rect">
            <a:avLst/>
          </a:prstGeom>
        </p:spPr>
      </p:pic>
    </p:spTree>
    <p:extLst>
      <p:ext uri="{BB962C8B-B14F-4D97-AF65-F5344CB8AC3E}">
        <p14:creationId xmlns:p14="http://schemas.microsoft.com/office/powerpoint/2010/main" val="16350025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BA36F3-1E6B-422E-B93E-2FE2655161BA}"/>
              </a:ext>
            </a:extLst>
          </p:cNvPr>
          <p:cNvSpPr>
            <a:spLocks noGrp="1"/>
          </p:cNvSpPr>
          <p:nvPr>
            <p:ph type="title"/>
          </p:nvPr>
        </p:nvSpPr>
        <p:spPr/>
        <p:txBody>
          <a:bodyPr/>
          <a:lstStyle/>
          <a:p>
            <a:r>
              <a:rPr lang="en-US" dirty="0">
                <a:latin typeface="AR DELANEY" panose="02000000000000000000" pitchFamily="2" charset="0"/>
              </a:rPr>
              <a:t>How would you group them?</a:t>
            </a:r>
          </a:p>
        </p:txBody>
      </p:sp>
      <p:sp>
        <p:nvSpPr>
          <p:cNvPr id="3" name="Content Placeholder 2">
            <a:extLst>
              <a:ext uri="{FF2B5EF4-FFF2-40B4-BE49-F238E27FC236}">
                <a16:creationId xmlns:a16="http://schemas.microsoft.com/office/drawing/2014/main" xmlns="" id="{91982185-C7E9-4E7B-8EAE-02E3E34C136C}"/>
              </a:ext>
            </a:extLst>
          </p:cNvPr>
          <p:cNvSpPr>
            <a:spLocks noGrp="1"/>
          </p:cNvSpPr>
          <p:nvPr>
            <p:ph idx="1"/>
          </p:nvPr>
        </p:nvSpPr>
        <p:spPr/>
        <p:txBody>
          <a:bodyPr>
            <a:noAutofit/>
          </a:bodyPr>
          <a:lstStyle/>
          <a:p>
            <a:r>
              <a:rPr lang="en-US" dirty="0"/>
              <a:t>Now, we will try and group people based on the race that you think they should be grouped as.</a:t>
            </a:r>
          </a:p>
          <a:p>
            <a:endParaRPr lang="en-US" dirty="0"/>
          </a:p>
          <a:p>
            <a:r>
              <a:rPr lang="en-US" dirty="0"/>
              <a:t>We will use the 5 categories defined by the U.S. census:</a:t>
            </a:r>
          </a:p>
          <a:p>
            <a:pPr lvl="1"/>
            <a:r>
              <a:rPr lang="en-US" dirty="0"/>
              <a:t>American Indian</a:t>
            </a:r>
          </a:p>
          <a:p>
            <a:pPr lvl="1"/>
            <a:r>
              <a:rPr lang="en-US" dirty="0"/>
              <a:t>Asian</a:t>
            </a:r>
          </a:p>
          <a:p>
            <a:pPr lvl="1"/>
            <a:r>
              <a:rPr lang="en-US" dirty="0"/>
              <a:t>Black</a:t>
            </a:r>
          </a:p>
          <a:p>
            <a:pPr lvl="1"/>
            <a:r>
              <a:rPr lang="en-US" dirty="0"/>
              <a:t>Hispanic/Latino</a:t>
            </a:r>
          </a:p>
          <a:p>
            <a:pPr lvl="1"/>
            <a:r>
              <a:rPr lang="en-US" dirty="0"/>
              <a:t>White</a:t>
            </a:r>
          </a:p>
          <a:p>
            <a:pPr lvl="1"/>
            <a:endParaRPr lang="en-US" dirty="0"/>
          </a:p>
          <a:p>
            <a:r>
              <a:rPr lang="en-US" dirty="0"/>
              <a:t>Sort the pictures provided into these categories. </a:t>
            </a:r>
          </a:p>
        </p:txBody>
      </p:sp>
    </p:spTree>
    <p:extLst>
      <p:ext uri="{BB962C8B-B14F-4D97-AF65-F5344CB8AC3E}">
        <p14:creationId xmlns:p14="http://schemas.microsoft.com/office/powerpoint/2010/main" val="2456925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664</TotalTime>
  <Words>996</Words>
  <Application>Microsoft Office PowerPoint</Application>
  <PresentationFormat>Widescreen</PresentationFormat>
  <Paragraphs>94</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 DELANEY</vt:lpstr>
      <vt:lpstr>Arial</vt:lpstr>
      <vt:lpstr>Calibri</vt:lpstr>
      <vt:lpstr>Gill Sans MT</vt:lpstr>
      <vt:lpstr>Impact</vt:lpstr>
      <vt:lpstr>Wingdings</vt:lpstr>
      <vt:lpstr>Badge</vt:lpstr>
      <vt:lpstr>Race and Human Variation</vt:lpstr>
      <vt:lpstr>Human Variation</vt:lpstr>
      <vt:lpstr>What do we mean by race?</vt:lpstr>
      <vt:lpstr>But, race is not always grouped like that!</vt:lpstr>
      <vt:lpstr>Clines</vt:lpstr>
      <vt:lpstr>PowerPoint Presentation</vt:lpstr>
      <vt:lpstr>PowerPoint Presentation</vt:lpstr>
      <vt:lpstr>How would you group them?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dc:title>
  <dc:creator>Nick Roy</dc:creator>
  <cp:lastModifiedBy>antgrads</cp:lastModifiedBy>
  <cp:revision>17</cp:revision>
  <dcterms:created xsi:type="dcterms:W3CDTF">2017-11-02T04:07:46Z</dcterms:created>
  <dcterms:modified xsi:type="dcterms:W3CDTF">2017-11-02T18:02:46Z</dcterms:modified>
</cp:coreProperties>
</file>